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73"/>
  </p:notesMasterIdLst>
  <p:sldIdLst>
    <p:sldId id="294" r:id="rId3"/>
    <p:sldId id="446" r:id="rId4"/>
    <p:sldId id="447" r:id="rId5"/>
    <p:sldId id="460" r:id="rId6"/>
    <p:sldId id="295" r:id="rId7"/>
    <p:sldId id="448" r:id="rId8"/>
    <p:sldId id="503" r:id="rId9"/>
    <p:sldId id="445" r:id="rId10"/>
    <p:sldId id="506" r:id="rId11"/>
    <p:sldId id="451" r:id="rId12"/>
    <p:sldId id="452" r:id="rId13"/>
    <p:sldId id="461" r:id="rId14"/>
    <p:sldId id="454" r:id="rId15"/>
    <p:sldId id="466" r:id="rId16"/>
    <p:sldId id="467" r:id="rId17"/>
    <p:sldId id="456" r:id="rId18"/>
    <p:sldId id="507" r:id="rId19"/>
    <p:sldId id="504" r:id="rId20"/>
    <p:sldId id="505" r:id="rId21"/>
    <p:sldId id="510" r:id="rId22"/>
    <p:sldId id="525" r:id="rId23"/>
    <p:sldId id="516" r:id="rId24"/>
    <p:sldId id="517" r:id="rId25"/>
    <p:sldId id="518" r:id="rId26"/>
    <p:sldId id="519" r:id="rId27"/>
    <p:sldId id="526" r:id="rId28"/>
    <p:sldId id="520" r:id="rId29"/>
    <p:sldId id="521" r:id="rId30"/>
    <p:sldId id="522" r:id="rId31"/>
    <p:sldId id="523" r:id="rId32"/>
    <p:sldId id="524" r:id="rId33"/>
    <p:sldId id="527" r:id="rId34"/>
    <p:sldId id="529" r:id="rId35"/>
    <p:sldId id="513" r:id="rId36"/>
    <p:sldId id="535" r:id="rId37"/>
    <p:sldId id="492" r:id="rId38"/>
    <p:sldId id="536" r:id="rId39"/>
    <p:sldId id="537" r:id="rId40"/>
    <p:sldId id="530" r:id="rId41"/>
    <p:sldId id="532" r:id="rId42"/>
    <p:sldId id="542" r:id="rId43"/>
    <p:sldId id="543" r:id="rId44"/>
    <p:sldId id="544" r:id="rId45"/>
    <p:sldId id="538" r:id="rId46"/>
    <p:sldId id="539" r:id="rId47"/>
    <p:sldId id="540" r:id="rId48"/>
    <p:sldId id="541" r:id="rId49"/>
    <p:sldId id="501" r:id="rId50"/>
    <p:sldId id="514" r:id="rId51"/>
    <p:sldId id="557" r:id="rId52"/>
    <p:sldId id="551" r:id="rId53"/>
    <p:sldId id="552" r:id="rId54"/>
    <p:sldId id="491" r:id="rId55"/>
    <p:sldId id="545" r:id="rId56"/>
    <p:sldId id="558" r:id="rId57"/>
    <p:sldId id="546" r:id="rId58"/>
    <p:sldId id="549" r:id="rId59"/>
    <p:sldId id="550" r:id="rId60"/>
    <p:sldId id="515" r:id="rId61"/>
    <p:sldId id="489" r:id="rId62"/>
    <p:sldId id="490" r:id="rId63"/>
    <p:sldId id="509" r:id="rId64"/>
    <p:sldId id="478" r:id="rId65"/>
    <p:sldId id="556" r:id="rId66"/>
    <p:sldId id="553" r:id="rId67"/>
    <p:sldId id="554" r:id="rId68"/>
    <p:sldId id="508" r:id="rId69"/>
    <p:sldId id="425" r:id="rId70"/>
    <p:sldId id="421" r:id="rId71"/>
    <p:sldId id="370" r:id="rId7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82878C"/>
    <a:srgbClr val="0000FF"/>
    <a:srgbClr val="F2F2F2"/>
    <a:srgbClr val="E4E4EC"/>
    <a:srgbClr val="DEDEDE"/>
    <a:srgbClr val="FAFAFC"/>
    <a:srgbClr val="595959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2546"/>
  </p:normalViewPr>
  <p:slideViewPr>
    <p:cSldViewPr snapToGrid="0">
      <p:cViewPr>
        <p:scale>
          <a:sx n="83" d="100"/>
          <a:sy n="83" d="100"/>
        </p:scale>
        <p:origin x="-278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notesMaster" Target="notesMasters/notesMaster1.xml"/><Relationship Id="rId74" Type="http://schemas.openxmlformats.org/officeDocument/2006/relationships/printerSettings" Target="printerSettings/printerSettings1.bin"/><Relationship Id="rId75" Type="http://schemas.openxmlformats.org/officeDocument/2006/relationships/commentAuthors" Target="commentAuthors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8-11T16:40:34.928" idx="7">
    <p:pos x="2073" y="3547"/>
    <p:text>リンクは論文とする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7-15T13:03:36.741" idx="2">
    <p:pos x="10" y="10"/>
    <p:text>リンクがうまく動作しない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17/08/11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当資料は、</a:t>
            </a:r>
            <a:r>
              <a:rPr kumimoji="1" lang="en-US" altLang="ja-JP" dirty="0" smtClean="0"/>
              <a:t>2017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7-11</a:t>
            </a:r>
            <a:r>
              <a:rPr kumimoji="1" lang="ja-JP" altLang="en-US" dirty="0" smtClean="0"/>
              <a:t>日にアメリカで開催された、世界最大のアジャイルのカンファレンス「</a:t>
            </a:r>
            <a:r>
              <a:rPr kumimoji="1" lang="en-US" altLang="ja-JP" dirty="0" smtClean="0"/>
              <a:t>Agile2017</a:t>
            </a:r>
            <a:r>
              <a:rPr kumimoji="1" lang="ja-JP" altLang="en-US" dirty="0" smtClean="0"/>
              <a:t>」の参加報告です。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この他に、</a:t>
            </a:r>
            <a:r>
              <a:rPr kumimoji="1" lang="en-US" altLang="ja-JP" dirty="0" smtClean="0"/>
              <a:t>Lightning Talks 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枠ありました。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Government</a:t>
            </a:r>
            <a:r>
              <a:rPr kumimoji="1" lang="ja-JP" altLang="en-US" dirty="0" smtClean="0"/>
              <a:t>：米国防総省や</a:t>
            </a:r>
            <a:r>
              <a:rPr kumimoji="1" lang="en-US" altLang="ja-JP" dirty="0" smtClean="0"/>
              <a:t> FBI </a:t>
            </a:r>
            <a:r>
              <a:rPr kumimoji="1" lang="ja-JP" altLang="en-US" dirty="0" smtClean="0"/>
              <a:t>の情報が聞けたので、無くなったことは残念です。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 Companies</a:t>
            </a:r>
            <a:r>
              <a:rPr kumimoji="1" lang="ja-JP" altLang="en-US" dirty="0" smtClean="0"/>
              <a:t>：特に会社の事例にフォーカスしたものが、新たに出てきました。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Customers &amp; Products</a:t>
            </a:r>
            <a:r>
              <a:rPr kumimoji="1" lang="ja-JP" altLang="en-US" dirty="0" smtClean="0"/>
              <a:t>：「</a:t>
            </a:r>
            <a:r>
              <a:rPr kumimoji="1" lang="en-US" altLang="ja-JP" dirty="0" smtClean="0"/>
              <a:t>Value</a:t>
            </a:r>
            <a:r>
              <a:rPr kumimoji="1" lang="ja-JP" altLang="en-US" dirty="0" smtClean="0"/>
              <a:t>」の考え方に、顧客やプロダクトの視点が新たに増えました。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349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このツールは、作者の</a:t>
            </a:r>
            <a:r>
              <a:rPr kumimoji="1" lang="en-US" altLang="ja-JP" dirty="0" smtClean="0"/>
              <a:t> Peter </a:t>
            </a:r>
            <a:r>
              <a:rPr kumimoji="1" lang="en-US" altLang="ja-JP" dirty="0" err="1" smtClean="0"/>
              <a:t>Kananen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さんの好意により、日本でも好きに使って良いとのことです。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フロー：売上・利益に着眼し、それらを生み出すためのアクションを考えられるようになる。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70417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36:00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2668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ちなみに、今回で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回目の参加になります。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過去の参加</a:t>
            </a:r>
            <a:r>
              <a:rPr kumimoji="1" lang="en-US" altLang="ja-JP" dirty="0" smtClean="0"/>
              <a:t>】</a:t>
            </a:r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Agile2013</a:t>
            </a:r>
            <a:endParaRPr kumimoji="1" lang="ja-JP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Agile2014</a:t>
            </a:r>
            <a:r>
              <a:rPr kumimoji="1" lang="ja-JP" altLang="en-US" dirty="0" smtClean="0"/>
              <a:t>（スピーカー）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Agile2016</a:t>
            </a:r>
            <a:endParaRPr kumimoji="1"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1678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2017年 8月 11日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2017年 8月 11日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agilealliance.org/" TargetMode="External"/><Relationship Id="rId3" Type="http://schemas.openxmlformats.org/officeDocument/2006/relationships/comments" Target="../comments/commen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greenlight-flow-metrics.herokuapp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greenlight-flow-metrics.herokuapp.com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hyperlink" Target="http://www.slideshare.net/ssuser968fab/technology-drivendevelopment-forslideshare-38323907" TargetMode="External"/><Relationship Id="rId5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4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5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hyperlink" Target="https://commons.wikimedia.org/w/index.php?title=User:%E7%AC%B9%E6%9C%A8%E7%AC%B9%E6%9C%A8&amp;action=edit&amp;redlink=1" TargetMode="External"/><Relationship Id="rId5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当たり前を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当たり前に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-Agile2017</a:t>
            </a: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報告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endParaRPr kumimoji="1" lang="ja-JP" altLang="en-US" sz="8000" dirty="0">
              <a:solidFill>
                <a:srgbClr val="F2F2F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2017年 8月 11日 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08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11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基本情報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190455"/>
              </p:ext>
            </p:extLst>
          </p:nvPr>
        </p:nvGraphicFramePr>
        <p:xfrm>
          <a:off x="628650" y="1689095"/>
          <a:ext cx="7886700" cy="438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項目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詳細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期間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r>
                        <a:rPr kumimoji="1" lang="en-US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/7</a:t>
                      </a:r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</a:t>
                      </a:r>
                      <a:r>
                        <a:rPr kumimoji="1" lang="en-US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Mon) - 8/11(</a:t>
                      </a:r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F</a:t>
                      </a:r>
                      <a:r>
                        <a:rPr kumimoji="1" lang="en-US" altLang="ja-JP" sz="2400" b="0" i="0" dirty="0" err="1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ri</a:t>
                      </a:r>
                      <a:r>
                        <a:rPr kumimoji="1" lang="en-US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セッション数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307</a:t>
                      </a:r>
                      <a:r>
                        <a:rPr kumimoji="1" lang="ja-JP" altLang="en-US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（昨年は</a:t>
                      </a:r>
                      <a:r>
                        <a:rPr kumimoji="1" lang="en-US" altLang="ja-JP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287</a:t>
                      </a:r>
                      <a:r>
                        <a:rPr kumimoji="1" lang="ja-JP" altLang="en-US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）</a:t>
                      </a:r>
                      <a:endParaRPr kumimoji="1" lang="ja-JP" altLang="en-US" sz="2400" b="0" i="0" dirty="0">
                        <a:solidFill>
                          <a:schemeClr val="accent5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・セッションのジャンル数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2400" b="0" i="0" dirty="0">
                        <a:solidFill>
                          <a:srgbClr val="E50012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・最大同時並行トラック数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2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参加者数（国籍）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約</a:t>
                      </a:r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名（</a:t>
                      </a:r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42</a:t>
                      </a:r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か国）</a:t>
                      </a:r>
                      <a:endParaRPr kumimoji="1" lang="ja-JP" altLang="en-US" sz="2400" b="0" i="0" dirty="0">
                        <a:solidFill>
                          <a:srgbClr val="E50012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ボランティア数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約</a:t>
                      </a:r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300</a:t>
                      </a:r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名</a:t>
                      </a:r>
                      <a:endParaRPr kumimoji="1" lang="ja-JP" altLang="en-US" sz="2400" b="0" i="0" dirty="0">
                        <a:solidFill>
                          <a:srgbClr val="E50012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65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主催者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kumimoji="1" lang="en-US" altLang="ja-JP" sz="7200" i="1" dirty="0" smtClean="0">
                <a:solidFill>
                  <a:srgbClr val="00B0F0"/>
                </a:solidFill>
                <a:latin typeface="ヒラギノ角ゴ ProN W6"/>
                <a:ea typeface="ヒラギノ角ゴ ProN W6"/>
                <a:cs typeface="ヒラギノ角ゴ ProN W6"/>
              </a:rPr>
              <a:t>Agile Alliance</a:t>
            </a:r>
          </a:p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>https://www.agilealliance.org/ 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全世界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ja-JP" altLang="en-US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８万人以上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の会員を持つ、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文字通り世界のアジャイルを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代表する組織。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797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セッションの傾向（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494250"/>
              </p:ext>
            </p:extLst>
          </p:nvPr>
        </p:nvGraphicFramePr>
        <p:xfrm>
          <a:off x="657000" y="1689099"/>
          <a:ext cx="7830000" cy="4599363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3043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03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073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3016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705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の傾向</a:t>
            </a:r>
            <a:r>
              <a:rPr lang="ja-JP" altLang="en-US" sz="4800" dirty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4800" dirty="0" smtClean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2016</a:t>
            </a:r>
            <a:r>
              <a:rPr lang="ja-JP" altLang="en-US" sz="4800" dirty="0" smtClean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solidFill>
                <a:srgbClr val="E5001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527292"/>
              </p:ext>
            </p:extLst>
          </p:nvPr>
        </p:nvGraphicFramePr>
        <p:xfrm>
          <a:off x="657000" y="1689100"/>
          <a:ext cx="7830000" cy="4647217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27649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Bootcamp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Lightning Talks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818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43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</a:t>
                      </a:r>
                    </a:p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Craftsmanship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and Portfolio</a:t>
                      </a:r>
                      <a:r>
                        <a:rPr kumimoji="1" lang="ja-JP" altLang="en-US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Management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9614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</a:t>
                      </a:r>
                    </a:p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(IEEE Software)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Government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Working with Customers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933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セッションの変化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915481"/>
              </p:ext>
            </p:extLst>
          </p:nvPr>
        </p:nvGraphicFramePr>
        <p:xfrm>
          <a:off x="626398" y="1689098"/>
          <a:ext cx="7834814" cy="3507840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917407"/>
                <a:gridCol w="3917407"/>
              </a:tblGrid>
              <a:tr h="87696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IN</a:t>
                      </a:r>
                      <a:endParaRPr kumimoji="1" lang="ja-JP" altLang="en-US" sz="28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OUT</a:t>
                      </a:r>
                      <a:endParaRPr kumimoji="1" lang="ja-JP" altLang="en-US" sz="28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Bootcamp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Government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Working with Customers</a:t>
                      </a:r>
                      <a:endParaRPr kumimoji="1" lang="ja-JP" altLang="en-US" sz="20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  <a:p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99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3717777"/>
            <a:ext cx="7886700" cy="2377721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開発プラクティスの強化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著名人との対話の機会の増加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セッション数の増減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158445"/>
              </p:ext>
            </p:extLst>
          </p:nvPr>
        </p:nvGraphicFramePr>
        <p:xfrm>
          <a:off x="656999" y="1689101"/>
          <a:ext cx="7865415" cy="20372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6748474"/>
                <a:gridCol w="1116941"/>
              </a:tblGrid>
              <a:tr h="4103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増減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462948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+5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48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+5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48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(IEEE Software)</a:t>
                      </a:r>
                      <a:endParaRPr kumimoji="1" lang="ja-JP" altLang="en-US" sz="20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+3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39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実際に参加しての印象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例年になく、世界的な著名人が、登壇に関係なく集まる。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継続参加している人たちが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なんだろう？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6875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今回の参加目的（再掲）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3452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今回の参加目的（再掲）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055739" y="2447919"/>
            <a:ext cx="7145364" cy="226432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4607105" y="1423746"/>
            <a:ext cx="3600000" cy="720000"/>
          </a:xfrm>
          <a:prstGeom prst="wedgeRectCallout">
            <a:avLst>
              <a:gd name="adj1" fmla="val -56959"/>
              <a:gd name="adj2" fmla="val 92249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4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特にここにフォーカス</a:t>
            </a:r>
            <a:endParaRPr lang="ja-JP" altLang="en-US" sz="24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36620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Agile2017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 descr="IMG_075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45" y="1154801"/>
            <a:ext cx="6612711" cy="495953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023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216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21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テスト自動化の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7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つの無駄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アジャイルサムライの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ジョナサンさんによる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テスト自動化の 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Tips</a:t>
            </a:r>
          </a:p>
        </p:txBody>
      </p:sp>
      <p:pic>
        <p:nvPicPr>
          <p:cNvPr id="6" name="図 5" descr="WithJonath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" y="1600710"/>
            <a:ext cx="4875439" cy="365658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3919130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r>
              <a:rPr lang="ja-JP" altLang="en-US" sz="8000" dirty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的側面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Slow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Test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当てにならないテスト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Premature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Hardening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文化的側面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955905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4)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Lack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Language &amp; FW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5)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スキル不足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6)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Artifical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Separation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米フロリダ州オーランド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 descr="IMG_073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444"/>
            <a:ext cx="9144000" cy="2025301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6" name="図 5" descr="IMG_074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471" y="3192505"/>
            <a:ext cx="2229055" cy="2972072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7" name="図 6" descr="IMG_0777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35" y="3186696"/>
            <a:ext cx="6203515" cy="297900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38023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7)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観点の欠落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Spotify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で行っていること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すべてをモニタリングしている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テスト自動化の専任者を置いている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Productivity Squads</a:t>
            </a: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１週間ごとのリリース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Empower and hold teams accountable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9541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33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参考資料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翻訳版が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ja-JP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017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9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月に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発売！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3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73" y="1162761"/>
            <a:ext cx="3683354" cy="491113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62745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0353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フロー</a:t>
            </a:r>
            <a:endParaRPr kumimoji="1" lang="en-US" altLang="ja-JP" sz="8000" dirty="0" smtClean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068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Scrum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Velocity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図を入れる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93723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Scrum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Velocity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スプリントごとの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スナップショットは分かるが、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dirty="0" smtClean="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</a:rPr>
              <a:t>そこに至る過程が</a:t>
            </a:r>
            <a:r>
              <a:rPr lang="ja-JP" altLang="en-US" dirty="0" smtClean="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</a:rPr>
              <a:t>見えない。</a:t>
            </a:r>
            <a:endParaRPr kumimoji="1" lang="ja-JP" altLang="en-US" dirty="0">
              <a:solidFill>
                <a:schemeClr val="accent5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5861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フローに注目する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サイクルタイム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キュー時間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バッチサイズ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56262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カンバンシミュレーター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pic>
        <p:nvPicPr>
          <p:cNvPr id="3" name="図 2" descr="Metrics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48" y="1175438"/>
            <a:ext cx="5556704" cy="418259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628650" y="5376000"/>
            <a:ext cx="7886700" cy="72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u="sng" dirty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http://greenlight-flow-metrics.herokuapp.com/</a:t>
            </a:r>
            <a:endParaRPr lang="en-US" altLang="ja-JP" sz="2000" u="sng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9907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日本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人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参加者：</a:t>
            </a:r>
            <a:r>
              <a:rPr kumimoji="1"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12</a:t>
            </a:r>
            <a:r>
              <a:rPr lang="ja-JP" altLang="en-US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名</a:t>
            </a:r>
            <a:endParaRPr kumimoji="1" lang="ja-JP" altLang="en-US" sz="48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IMG_075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2681"/>
            <a:ext cx="4544268" cy="3412639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6" name="図 5" descr="IMG_074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997" y="1694682"/>
            <a:ext cx="4624847" cy="3468636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305686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初期画面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pic>
        <p:nvPicPr>
          <p:cNvPr id="6" name="図 5" descr="Metrics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20" y="1167992"/>
            <a:ext cx="6575761" cy="494965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359907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初期設定・起動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pic>
        <p:nvPicPr>
          <p:cNvPr id="3" name="図 2" descr="Metrics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72" y="1161931"/>
            <a:ext cx="6375856" cy="4948004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2371588" y="1790042"/>
            <a:ext cx="1040439" cy="32128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3061748" y="4804931"/>
            <a:ext cx="1800000" cy="540000"/>
          </a:xfrm>
          <a:prstGeom prst="wedgeRectCallout">
            <a:avLst>
              <a:gd name="adj1" fmla="val -56959"/>
              <a:gd name="adj2" fmla="val 92249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ja-JP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WIP </a:t>
            </a:r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調整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478691" y="5569017"/>
            <a:ext cx="719127" cy="56608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468854" y="1453453"/>
            <a:ext cx="443717" cy="30599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436558" y="1805341"/>
            <a:ext cx="842137" cy="30598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3" name="四角形吹き出し 12"/>
          <p:cNvSpPr/>
          <p:nvPr/>
        </p:nvSpPr>
        <p:spPr>
          <a:xfrm>
            <a:off x="3061140" y="2234028"/>
            <a:ext cx="1800000" cy="540000"/>
          </a:xfrm>
          <a:prstGeom prst="wedgeRectCallout">
            <a:avLst>
              <a:gd name="adj1" fmla="val -62412"/>
              <a:gd name="adj2" fmla="val -72774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増員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四角形吹き出し 13"/>
          <p:cNvSpPr/>
          <p:nvPr/>
        </p:nvSpPr>
        <p:spPr>
          <a:xfrm>
            <a:off x="490046" y="2233429"/>
            <a:ext cx="1800000" cy="540000"/>
          </a:xfrm>
          <a:prstGeom prst="wedgeRectCallout">
            <a:avLst>
              <a:gd name="adj1" fmla="val 15294"/>
              <a:gd name="adj2" fmla="val -134410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スタート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四角形吹き出し 14"/>
          <p:cNvSpPr/>
          <p:nvPr/>
        </p:nvSpPr>
        <p:spPr>
          <a:xfrm>
            <a:off x="3054185" y="2218133"/>
            <a:ext cx="1800000" cy="540000"/>
          </a:xfrm>
          <a:prstGeom prst="wedgeRectCallout">
            <a:avLst>
              <a:gd name="adj1" fmla="val 50770"/>
              <a:gd name="adj2" fmla="val -68765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増員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シミュレーション中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pic>
        <p:nvPicPr>
          <p:cNvPr id="3" name="図 2" descr="Metrics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30" y="1157311"/>
            <a:ext cx="6378340" cy="4938980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右矢印 6"/>
          <p:cNvSpPr/>
          <p:nvPr/>
        </p:nvSpPr>
        <p:spPr>
          <a:xfrm>
            <a:off x="2019675" y="4300765"/>
            <a:ext cx="5079787" cy="82296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シミュレーション終了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pic>
        <p:nvPicPr>
          <p:cNvPr id="3" name="図 2" descr="Metrics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80" y="1164442"/>
            <a:ext cx="6363040" cy="4923949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7145365" y="2493819"/>
            <a:ext cx="550821" cy="309049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正方形/長方形 7"/>
          <p:cNvSpPr/>
          <p:nvPr/>
        </p:nvSpPr>
        <p:spPr>
          <a:xfrm flipH="1">
            <a:off x="2295082" y="1453455"/>
            <a:ext cx="5003285" cy="33658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サイクルタイム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6" name="図 5" descr="Metrics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8166"/>
            <a:ext cx="9144000" cy="366166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時間ごとのバリューの累積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5" name="図 4" descr="Metrics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0360"/>
            <a:ext cx="9144000" cy="363728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キューと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WIP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の平均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3" name="図 2" descr="Metrics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4084"/>
            <a:ext cx="9144000" cy="3669833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一連のメトリクスの履歴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3" name="図 2" descr="Metrics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32" y="1174109"/>
            <a:ext cx="6027336" cy="491932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フローメトリクスに着眼した</a:t>
            </a:r>
            <a: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課題発見・解決を試せる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ボトルネックの移動を体感できる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カンバンのフローも説明できる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フローに基づく仕事の仕方に</a:t>
            </a:r>
            <a: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慣れることができる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0144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プログラミング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0254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当資料のレポーター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920923" y="1683362"/>
            <a:ext cx="4606036" cy="306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ja-JP" altLang="en-US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lang="en-US" altLang="ja-JP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b="0" kern="0" dirty="0">
              <a:solidFill>
                <a:srgbClr val="00B05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0" kern="0" dirty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b="0" kern="0" dirty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Agile Coach</a:t>
            </a:r>
            <a:endParaRPr lang="ja-JP" altLang="en-US" b="0" kern="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Software Engineer in Test (SET)</a:t>
            </a:r>
          </a:p>
        </p:txBody>
      </p:sp>
      <p:pic>
        <p:nvPicPr>
          <p:cNvPr id="9" name="Picture 2" descr="C:\Users\hiroyuki.a.ito\Pictures\Scrum\CSM_se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762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hiroyuki.a.ito\Pictures\Scrum\CSPO_se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46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hiroyuki.a.ito\Pictures\Scrum\CSP_sea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54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 descr="IMG_0768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58" y="1152358"/>
            <a:ext cx="2749275" cy="366570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Hunter</a:t>
            </a:r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Industries</a:t>
            </a:r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社</a:t>
            </a:r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襲来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8960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51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Woody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Zuill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50012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モブプログラミングの</a:t>
            </a:r>
            <a:r>
              <a:rPr kumimoji="1" lang="ja-JP" altLang="en-US" sz="2800" dirty="0" smtClean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創始者</a:t>
            </a:r>
            <a:endParaRPr kumimoji="1" lang="en-US" altLang="ja-JP" sz="2800" dirty="0" smtClean="0">
              <a:solidFill>
                <a:srgbClr val="E50012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のワークショップを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自社で行っている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ja-JP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gile2012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OpenJam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報告を実施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Agile2014 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論文採択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4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98671"/>
            <a:ext cx="4880879" cy="366065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48823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52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Chris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Lucian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50012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開発ディレクター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2015-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Agile2017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論文採択</a:t>
            </a:r>
            <a:endParaRPr lang="en-US" altLang="ja-JP" sz="2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02468"/>
            <a:ext cx="4870752" cy="3653064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48823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モブプログラミングとは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352425" indent="-352425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Hunter Industries </a:t>
            </a:r>
            <a:r>
              <a:rPr kumimoji="1" lang="ja-JP" altLang="en-US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社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2011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年に考え出された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ペアプロの拡張だけではなく、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業務全体の効率化を図り、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イノベーティブに働く方法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である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0487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及部さんのスライドに詳しい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5376000"/>
            <a:ext cx="7886700" cy="720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u="sng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http://greenlight-flow-metrics.herokuapp.com/</a:t>
            </a:r>
            <a:endParaRPr lang="en-US" altLang="ja-JP" sz="2000" u="sng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Scaling</a:t>
            </a:r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Mob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21607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急激な人員増加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5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名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→30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名に増員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8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いかに新入社員を迅速に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鍛え上げるか？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Technical Excellence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常にクリーンなコードベースで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仕事をする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UT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や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UAT(BDD)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は行う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UAT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の結果を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PO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がチェックし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リリース判断を行う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リリースは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日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回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5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年間バグを出していない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アジャイルの原則に忠実に従って、プラクティスなどを実装している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その上で、シンプルな解決策を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常に追い求め続けている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とは、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上記の集積と言えるのではないか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7200" dirty="0" err="1" smtClean="0">
                <a:latin typeface="ヒラギノ角ゴ ProN W6"/>
                <a:ea typeface="ヒラギノ角ゴ ProN W6"/>
                <a:cs typeface="ヒラギノ角ゴ ProN W6"/>
              </a:rPr>
              <a:t>potify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0254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Agile2014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にも登壇しています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6" name="図 5" descr="登壇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23" y="1161796"/>
            <a:ext cx="7895091" cy="4215823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5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5376000"/>
            <a:ext cx="7886700" cy="720000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プレゼン資料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03645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Bas </a:t>
            </a:r>
            <a:r>
              <a:rPr kumimoji="1" lang="en-US" altLang="ja-JP" dirty="0" err="1" smtClean="0">
                <a:latin typeface="ヒラギノ角ゴ ProN W6"/>
                <a:ea typeface="ヒラギノ角ゴ ProN W6"/>
                <a:cs typeface="ヒラギノ角ゴ ProN W6"/>
              </a:rPr>
              <a:t>Vodde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Large Scale Scrum (</a:t>
            </a:r>
            <a:r>
              <a:rPr kumimoji="1" lang="en-US" altLang="ja-JP" dirty="0" err="1" smtClean="0">
                <a:latin typeface="ヒラギノ角ゴ ProN W6"/>
                <a:ea typeface="ヒラギノ角ゴ ProN W6"/>
                <a:cs typeface="ヒラギノ角ゴ ProN W6"/>
              </a:rPr>
              <a:t>LeSS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</a:p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に特に興味があったので参加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7550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gile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Scaling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でもやるんだよ！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40948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63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solidFill>
              <a:srgbClr val="E50012"/>
            </a:solidFill>
          </a:ln>
        </p:spPr>
        <p:txBody>
          <a:bodyPr/>
          <a:lstStyle/>
          <a:p>
            <a:r>
              <a:rPr kumimoji="1" lang="ja-JP" altLang="en-US" dirty="0" smtClean="0"/>
              <a:t>写真</a:t>
            </a:r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David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Hussman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50012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Lean Startup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系の手法の第一人者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Customer Journey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などは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　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彼から聞こう！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WithDav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05" y="1285157"/>
            <a:ext cx="5043735" cy="378280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417743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迫り来る病魔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899785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gile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Scaling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でもやるんだよ！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お守り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9472" y="1861761"/>
            <a:ext cx="6247731" cy="4685798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731180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Thanks!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Jeff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でもやるんだよ！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IMG_077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8" y="1300127"/>
            <a:ext cx="6288532" cy="471639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731180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アジャイルの文脈において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、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メトリクス</a:t>
            </a:r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の取得・活用は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、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もはや</a:t>
            </a:r>
            <a:r>
              <a:rPr lang="ja-JP" altLang="en-US" sz="4800" b="1" dirty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一般的なこと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と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なりつつ</a:t>
            </a:r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ある。</a:t>
            </a:r>
            <a:endParaRPr lang="ja-JP" altLang="en-US" sz="4800" b="1" dirty="0">
              <a:solidFill>
                <a:schemeClr val="tx2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E50012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アジャイルとメトリクス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27698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E50012"/>
          </a:solidFill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彼を知り己れを知れば</a:t>
            </a:r>
            <a:endParaRPr lang="en-US" altLang="ja-JP" sz="6000" b="1" dirty="0" smtClean="0">
              <a:solidFill>
                <a:srgbClr val="0000FF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百戦して殆うからず。</a:t>
            </a:r>
            <a:endParaRPr lang="ja-JP" altLang="en-US" sz="6000" b="1" dirty="0">
              <a:solidFill>
                <a:srgbClr val="0000FF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1854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4647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E50012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YeaOh!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な現場を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3" y="1152280"/>
            <a:ext cx="4275674" cy="5204069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9" name="タイトル 2"/>
          <p:cNvSpPr txBox="1">
            <a:spLocks/>
          </p:cNvSpPr>
          <p:nvPr/>
        </p:nvSpPr>
        <p:spPr>
          <a:xfrm>
            <a:off x="6709837" y="5996349"/>
            <a:ext cx="2434163" cy="36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1000" b="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Photo </a:t>
            </a:r>
            <a:r>
              <a:rPr lang="en-US" altLang="ja-JP" sz="10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by </a:t>
            </a:r>
            <a:r>
              <a:rPr lang="ja-JP" altLang="en-US" sz="1000" b="0" u="sng" dirty="0" smtClean="0">
                <a:latin typeface="ヒラギノ角ゴ ProN W6"/>
                <a:ea typeface="ヒラギノ角ゴ ProN W6"/>
                <a:cs typeface="ヒラギノ角ゴ ProN W6"/>
                <a:hlinkClick r:id="rId4" tooltip="User:笹木笹木 (page does not exist)"/>
              </a:rPr>
              <a:t>笹木</a:t>
            </a:r>
            <a:r>
              <a:rPr lang="ja-JP" altLang="en-US" sz="1000" b="0" u="sng" dirty="0">
                <a:latin typeface="ヒラギノ角ゴ ProN W6"/>
                <a:ea typeface="ヒラギノ角ゴ ProN W6"/>
                <a:cs typeface="ヒラギノ角ゴ ProN W6"/>
                <a:hlinkClick r:id="rId4" tooltip="User:笹木笹木 (page does not exist)"/>
              </a:rPr>
              <a:t>笹木</a:t>
            </a:r>
            <a:r>
              <a:rPr lang="en-US" altLang="ja-JP" sz="10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/ </a:t>
            </a:r>
            <a:r>
              <a:rPr lang="en-US" altLang="ja-JP" sz="1000" b="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CC BY-SA </a:t>
            </a:r>
            <a:r>
              <a:rPr lang="ja-JP" altLang="en-US" sz="1000" b="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３</a:t>
            </a:r>
            <a:r>
              <a:rPr lang="en-US" altLang="ja-JP" sz="1000" b="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.0</a:t>
            </a:r>
            <a:endParaRPr lang="is-IS" altLang="ja-JP" sz="1000" b="0" dirty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7842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54222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1036</TotalTime>
  <Words>1290</Words>
  <Application>Microsoft Macintosh PowerPoint</Application>
  <PresentationFormat>画面に合わせる (4:3)</PresentationFormat>
  <Paragraphs>455</Paragraphs>
  <Slides>70</Slides>
  <Notes>59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70</vt:i4>
      </vt:variant>
    </vt:vector>
  </HeadingPairs>
  <TitlesOfParts>
    <vt:vector size="72" baseType="lpstr">
      <vt:lpstr>Office テーマ</vt:lpstr>
      <vt:lpstr>1_Office テーマ</vt:lpstr>
      <vt:lpstr>当たり前を 当たり前に -Agile2017報告-</vt:lpstr>
      <vt:lpstr>Agile2017</vt:lpstr>
      <vt:lpstr>米フロリダ州オーランド</vt:lpstr>
      <vt:lpstr>日本人参加者：12名</vt:lpstr>
      <vt:lpstr>当資料のレポーター</vt:lpstr>
      <vt:lpstr>Agile2014にも登壇しています</vt:lpstr>
      <vt:lpstr>今回の参加目的</vt:lpstr>
      <vt:lpstr>アジェンダ</vt:lpstr>
      <vt:lpstr>PowerPoint プレゼンテーション</vt:lpstr>
      <vt:lpstr>基本情報</vt:lpstr>
      <vt:lpstr>主催者</vt:lpstr>
      <vt:lpstr>セッションの傾向（2017）</vt:lpstr>
      <vt:lpstr>セッションの傾向（2016）</vt:lpstr>
      <vt:lpstr>セッションの変化</vt:lpstr>
      <vt:lpstr>セッション数の増減</vt:lpstr>
      <vt:lpstr>実際に参加しての印象</vt:lpstr>
      <vt:lpstr>PowerPoint プレゼンテーション</vt:lpstr>
      <vt:lpstr>今回の参加目的（再掲）</vt:lpstr>
      <vt:lpstr>今回の参加目的（再掲）</vt:lpstr>
      <vt:lpstr>1. テスト自動化</vt:lpstr>
      <vt:lpstr>テスト自動化の7つの無駄</vt:lpstr>
      <vt:lpstr>PowerPoint プレゼンテーション</vt:lpstr>
      <vt:lpstr>1) Slow Test</vt:lpstr>
      <vt:lpstr>2) 当てにならないテスト</vt:lpstr>
      <vt:lpstr>3) Premature Hardening</vt:lpstr>
      <vt:lpstr>PowerPoint プレゼンテーション</vt:lpstr>
      <vt:lpstr>4) Lack of Language &amp; FW</vt:lpstr>
      <vt:lpstr>5) スキル不足</vt:lpstr>
      <vt:lpstr>6) Artifical Separation</vt:lpstr>
      <vt:lpstr>7) 観点の欠落</vt:lpstr>
      <vt:lpstr>Spotify で行っていること</vt:lpstr>
      <vt:lpstr>所感</vt:lpstr>
      <vt:lpstr>参考資料</vt:lpstr>
      <vt:lpstr>2. メトリクス</vt:lpstr>
      <vt:lpstr>PowerPoint プレゼンテーション</vt:lpstr>
      <vt:lpstr>Scrum の Velocity</vt:lpstr>
      <vt:lpstr>Scrum の Velocity</vt:lpstr>
      <vt:lpstr>フローに注目する</vt:lpstr>
      <vt:lpstr>カンバンシミュレーター</vt:lpstr>
      <vt:lpstr>初期画面</vt:lpstr>
      <vt:lpstr>初期設定・起動</vt:lpstr>
      <vt:lpstr>シミュレーション中</vt:lpstr>
      <vt:lpstr>シミュレーション終了</vt:lpstr>
      <vt:lpstr>サイクルタイム</vt:lpstr>
      <vt:lpstr>時間ごとのバリューの累積</vt:lpstr>
      <vt:lpstr>キューと WIP の平均</vt:lpstr>
      <vt:lpstr>一連のメトリクスの履歴</vt:lpstr>
      <vt:lpstr>所感</vt:lpstr>
      <vt:lpstr>3. モブ プログラミング</vt:lpstr>
      <vt:lpstr>PowerPoint プレゼンテーション</vt:lpstr>
      <vt:lpstr>Woody Zuill</vt:lpstr>
      <vt:lpstr>Chris Lucian</vt:lpstr>
      <vt:lpstr>モブプログラミングとは</vt:lpstr>
      <vt:lpstr>及部さんのスライドに詳しい</vt:lpstr>
      <vt:lpstr>PowerPoint プレゼンテーション</vt:lpstr>
      <vt:lpstr>急激な人員増加</vt:lpstr>
      <vt:lpstr>Technical Excellence</vt:lpstr>
      <vt:lpstr>所感</vt:lpstr>
      <vt:lpstr>4. Spotify の 現場事例</vt:lpstr>
      <vt:lpstr>memo</vt:lpstr>
      <vt:lpstr>Agile の Scaling</vt:lpstr>
      <vt:lpstr>PowerPoint プレゼンテーション</vt:lpstr>
      <vt:lpstr>David Hussman</vt:lpstr>
      <vt:lpstr>迫り来る病魔</vt:lpstr>
      <vt:lpstr>Agile の Scaling</vt:lpstr>
      <vt:lpstr>Thanks! by Jeff</vt:lpstr>
      <vt:lpstr>PowerPoint プレゼンテーション</vt:lpstr>
      <vt:lpstr>アジャイルとメトリクス</vt:lpstr>
      <vt:lpstr>結論</vt:lpstr>
      <vt:lpstr>メトリクスでYeaOh!な現場を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1323</cp:revision>
  <dcterms:created xsi:type="dcterms:W3CDTF">2016-11-21T06:16:44Z</dcterms:created>
  <dcterms:modified xsi:type="dcterms:W3CDTF">2017-08-12T02:43:22Z</dcterms:modified>
</cp:coreProperties>
</file>